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0" r:id="rId6"/>
    <p:sldId id="271" r:id="rId7"/>
    <p:sldId id="267" r:id="rId8"/>
    <p:sldId id="260" r:id="rId9"/>
    <p:sldId id="266" r:id="rId10"/>
    <p:sldId id="261" r:id="rId11"/>
    <p:sldId id="268" r:id="rId12"/>
    <p:sldId id="269" r:id="rId13"/>
    <p:sldId id="263" r:id="rId14"/>
    <p:sldId id="272" r:id="rId15"/>
    <p:sldId id="274" r:id="rId16"/>
    <p:sldId id="264" r:id="rId17"/>
    <p:sldId id="265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F802"/>
    <a:srgbClr val="CD9A59"/>
    <a:srgbClr val="9B7829"/>
    <a:srgbClr val="716521"/>
    <a:srgbClr val="6E8F01"/>
    <a:srgbClr val="92C314"/>
    <a:srgbClr val="427901"/>
    <a:srgbClr val="226901"/>
    <a:srgbClr val="CD9D51"/>
    <a:srgbClr val="CC9C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B1D-E1EF-400A-ABD0-EB76745F48D7}" type="datetimeFigureOut">
              <a:rPr lang="pt-BR" smtClean="0"/>
              <a:t>09/12/2016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F89D-6E32-4CD0-9712-DD373C71BC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9190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B1D-E1EF-400A-ABD0-EB76745F48D7}" type="datetimeFigureOut">
              <a:rPr lang="pt-BR" smtClean="0"/>
              <a:t>09/12/2016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F89D-6E32-4CD0-9712-DD373C71BC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1988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B1D-E1EF-400A-ABD0-EB76745F48D7}" type="datetimeFigureOut">
              <a:rPr lang="pt-BR" smtClean="0"/>
              <a:t>09/12/2016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F89D-6E32-4CD0-9712-DD373C71BC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3991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B1D-E1EF-400A-ABD0-EB76745F48D7}" type="datetimeFigureOut">
              <a:rPr lang="pt-BR" smtClean="0"/>
              <a:t>09/12/2016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F89D-6E32-4CD0-9712-DD373C71BC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2417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B1D-E1EF-400A-ABD0-EB76745F48D7}" type="datetimeFigureOut">
              <a:rPr lang="pt-BR" smtClean="0"/>
              <a:t>09/12/2016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F89D-6E32-4CD0-9712-DD373C71BC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4188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B1D-E1EF-400A-ABD0-EB76745F48D7}" type="datetimeFigureOut">
              <a:rPr lang="pt-BR" smtClean="0"/>
              <a:t>09/12/2016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F89D-6E32-4CD0-9712-DD373C71BC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3098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B1D-E1EF-400A-ABD0-EB76745F48D7}" type="datetimeFigureOut">
              <a:rPr lang="pt-BR" smtClean="0"/>
              <a:t>09/12/2016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F89D-6E32-4CD0-9712-DD373C71BC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9306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B1D-E1EF-400A-ABD0-EB76745F48D7}" type="datetimeFigureOut">
              <a:rPr lang="pt-BR" smtClean="0"/>
              <a:t>09/12/2016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F89D-6E32-4CD0-9712-DD373C71BC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8205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B1D-E1EF-400A-ABD0-EB76745F48D7}" type="datetimeFigureOut">
              <a:rPr lang="pt-BR" smtClean="0"/>
              <a:t>09/12/2016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F89D-6E32-4CD0-9712-DD373C71BC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0526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B1D-E1EF-400A-ABD0-EB76745F48D7}" type="datetimeFigureOut">
              <a:rPr lang="pt-BR" smtClean="0"/>
              <a:t>09/12/2016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F89D-6E32-4CD0-9712-DD373C71BC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0522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B1D-E1EF-400A-ABD0-EB76745F48D7}" type="datetimeFigureOut">
              <a:rPr lang="pt-BR" smtClean="0"/>
              <a:t>09/12/2016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2F89D-6E32-4CD0-9712-DD373C71BC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9158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86B1D-E1EF-400A-ABD0-EB76745F48D7}" type="datetimeFigureOut">
              <a:rPr lang="pt-BR" smtClean="0"/>
              <a:t>09/12/2016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62F89D-6E32-4CD0-9712-DD373C71BC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9423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Aprendizado de Máquina aplicado a resolução de problemas de decisão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95721"/>
            <a:ext cx="9144000" cy="1655762"/>
          </a:xfrm>
        </p:spPr>
        <p:txBody>
          <a:bodyPr/>
          <a:lstStyle/>
          <a:p>
            <a:r>
              <a:rPr lang="pt-BR" dirty="0"/>
              <a:t>Danilo de Lucas Moraes Dias</a:t>
            </a:r>
          </a:p>
        </p:txBody>
      </p:sp>
    </p:spTree>
    <p:extLst>
      <p:ext uri="{BB962C8B-B14F-4D97-AF65-F5344CB8AC3E}">
        <p14:creationId xmlns:p14="http://schemas.microsoft.com/office/powerpoint/2010/main" val="462271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26901"/>
            </a:gs>
            <a:gs pos="74000">
              <a:srgbClr val="6E8F01"/>
            </a:gs>
            <a:gs pos="83000">
              <a:srgbClr val="9B7829"/>
            </a:gs>
            <a:gs pos="100000">
              <a:srgbClr val="CD9A5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0"/>
          <a:stretch/>
        </p:blipFill>
        <p:spPr>
          <a:xfrm>
            <a:off x="1963614" y="329712"/>
            <a:ext cx="8264771" cy="612914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9091246" y="4980751"/>
            <a:ext cx="0" cy="5486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5400000">
            <a:off x="9091246" y="4980751"/>
            <a:ext cx="0" cy="5486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939564" y="4325689"/>
            <a:ext cx="420624" cy="420624"/>
          </a:xfrm>
          <a:prstGeom prst="rect">
            <a:avLst/>
          </a:prstGeom>
          <a:noFill/>
          <a:ln w="38100">
            <a:solidFill>
              <a:srgbClr val="01F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386210" y="3681388"/>
            <a:ext cx="0" cy="457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>
            <a:off x="3381124" y="3681067"/>
            <a:ext cx="0" cy="457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939564" y="4766077"/>
            <a:ext cx="420624" cy="420624"/>
          </a:xfrm>
          <a:prstGeom prst="rect">
            <a:avLst/>
          </a:prstGeom>
          <a:noFill/>
          <a:ln w="38100">
            <a:solidFill>
              <a:srgbClr val="01F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939564" y="5216321"/>
            <a:ext cx="420624" cy="420624"/>
          </a:xfrm>
          <a:prstGeom prst="rect">
            <a:avLst/>
          </a:prstGeom>
          <a:noFill/>
          <a:ln w="38100">
            <a:solidFill>
              <a:srgbClr val="01F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394458" y="4325689"/>
            <a:ext cx="420624" cy="420624"/>
          </a:xfrm>
          <a:prstGeom prst="rect">
            <a:avLst/>
          </a:prstGeom>
          <a:noFill/>
          <a:ln w="38100">
            <a:solidFill>
              <a:srgbClr val="01F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394458" y="4766077"/>
            <a:ext cx="420624" cy="420624"/>
          </a:xfrm>
          <a:prstGeom prst="rect">
            <a:avLst/>
          </a:prstGeom>
          <a:noFill/>
          <a:ln w="38100">
            <a:solidFill>
              <a:srgbClr val="01F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394458" y="5216321"/>
            <a:ext cx="420624" cy="420624"/>
          </a:xfrm>
          <a:prstGeom prst="rect">
            <a:avLst/>
          </a:prstGeom>
          <a:noFill/>
          <a:ln w="38100">
            <a:solidFill>
              <a:srgbClr val="01F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929640" y="5666565"/>
            <a:ext cx="420624" cy="420624"/>
          </a:xfrm>
          <a:prstGeom prst="rect">
            <a:avLst/>
          </a:prstGeom>
          <a:noFill/>
          <a:ln w="381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384534" y="5666565"/>
            <a:ext cx="420624" cy="420624"/>
          </a:xfrm>
          <a:prstGeom prst="rect">
            <a:avLst/>
          </a:prstGeom>
          <a:noFill/>
          <a:ln w="381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839428" y="5666565"/>
            <a:ext cx="420624" cy="420624"/>
          </a:xfrm>
          <a:prstGeom prst="rect">
            <a:avLst/>
          </a:prstGeom>
          <a:noFill/>
          <a:ln w="381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78536" y="5666565"/>
            <a:ext cx="420624" cy="420624"/>
          </a:xfrm>
          <a:prstGeom prst="rect">
            <a:avLst/>
          </a:prstGeom>
          <a:noFill/>
          <a:ln w="381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023642" y="5666565"/>
            <a:ext cx="420624" cy="420624"/>
          </a:xfrm>
          <a:prstGeom prst="rect">
            <a:avLst/>
          </a:prstGeom>
          <a:noFill/>
          <a:ln w="381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196530" y="5666565"/>
            <a:ext cx="420624" cy="420624"/>
          </a:xfrm>
          <a:prstGeom prst="rect">
            <a:avLst/>
          </a:prstGeom>
          <a:noFill/>
          <a:ln w="381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651424" y="5666565"/>
            <a:ext cx="420624" cy="420624"/>
          </a:xfrm>
          <a:prstGeom prst="rect">
            <a:avLst/>
          </a:prstGeom>
          <a:noFill/>
          <a:ln w="381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106318" y="5666565"/>
            <a:ext cx="420624" cy="420624"/>
          </a:xfrm>
          <a:prstGeom prst="rect">
            <a:avLst/>
          </a:prstGeom>
          <a:noFill/>
          <a:ln w="381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745426" y="5666565"/>
            <a:ext cx="420624" cy="420624"/>
          </a:xfrm>
          <a:prstGeom prst="rect">
            <a:avLst/>
          </a:prstGeom>
          <a:noFill/>
          <a:ln w="381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294322" y="5667129"/>
            <a:ext cx="420624" cy="420624"/>
          </a:xfrm>
          <a:prstGeom prst="rect">
            <a:avLst/>
          </a:prstGeom>
          <a:noFill/>
          <a:ln w="381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467210" y="5666565"/>
            <a:ext cx="420624" cy="420624"/>
          </a:xfrm>
          <a:prstGeom prst="rect">
            <a:avLst/>
          </a:prstGeom>
          <a:noFill/>
          <a:ln w="381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922104" y="5666565"/>
            <a:ext cx="420624" cy="420624"/>
          </a:xfrm>
          <a:prstGeom prst="rect">
            <a:avLst/>
          </a:prstGeom>
          <a:noFill/>
          <a:ln w="381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376998" y="5666565"/>
            <a:ext cx="420624" cy="420624"/>
          </a:xfrm>
          <a:prstGeom prst="rect">
            <a:avLst/>
          </a:prstGeom>
          <a:noFill/>
          <a:ln w="381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016106" y="5666565"/>
            <a:ext cx="420624" cy="420624"/>
          </a:xfrm>
          <a:prstGeom prst="rect">
            <a:avLst/>
          </a:prstGeom>
          <a:noFill/>
          <a:ln w="381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561212" y="5666565"/>
            <a:ext cx="420624" cy="420624"/>
          </a:xfrm>
          <a:prstGeom prst="rect">
            <a:avLst/>
          </a:prstGeom>
          <a:noFill/>
          <a:ln w="381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8831892" y="5666565"/>
            <a:ext cx="420624" cy="420624"/>
          </a:xfrm>
          <a:prstGeom prst="rect">
            <a:avLst/>
          </a:prstGeom>
          <a:noFill/>
          <a:ln w="381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9286786" y="5666565"/>
            <a:ext cx="420624" cy="420624"/>
          </a:xfrm>
          <a:prstGeom prst="rect">
            <a:avLst/>
          </a:prstGeom>
          <a:noFill/>
          <a:ln w="381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9741680" y="5666565"/>
            <a:ext cx="420624" cy="420624"/>
          </a:xfrm>
          <a:prstGeom prst="rect">
            <a:avLst/>
          </a:prstGeom>
          <a:noFill/>
          <a:ln w="381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716919" y="4039270"/>
            <a:ext cx="2237188" cy="1828800"/>
          </a:xfrm>
          <a:prstGeom prst="rect">
            <a:avLst/>
          </a:prstGeom>
          <a:noFill/>
          <a:ln w="38100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598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Aprendizado em Processo</a:t>
            </a:r>
          </a:p>
        </p:txBody>
      </p:sp>
    </p:spTree>
    <p:extLst>
      <p:ext uri="{BB962C8B-B14F-4D97-AF65-F5344CB8AC3E}">
        <p14:creationId xmlns:p14="http://schemas.microsoft.com/office/powerpoint/2010/main" val="1515232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earn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3284" y="-346076"/>
            <a:ext cx="9605433" cy="720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15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Funcionamento do algoritmo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Análise Combinatória dos comandos</a:t>
            </a:r>
          </a:p>
          <a:p>
            <a:r>
              <a:rPr lang="pt-BR" dirty="0"/>
              <a:t>Atribuição de soluções</a:t>
            </a:r>
          </a:p>
          <a:p>
            <a:r>
              <a:rPr lang="pt-BR" dirty="0"/>
              <a:t>Geração de Árvores de Decisão</a:t>
            </a:r>
          </a:p>
        </p:txBody>
      </p:sp>
    </p:spTree>
    <p:extLst>
      <p:ext uri="{BB962C8B-B14F-4D97-AF65-F5344CB8AC3E}">
        <p14:creationId xmlns:p14="http://schemas.microsoft.com/office/powerpoint/2010/main" val="83034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Árvore de Decisão</a:t>
            </a:r>
          </a:p>
        </p:txBody>
      </p:sp>
      <p:pic>
        <p:nvPicPr>
          <p:cNvPr id="4" name="Picture 3" descr="C:\Users\Danilo\AppData\Local\Microsoft\Windows\INetCacheContent.Word\Untitled Diagram (1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817" y="1835436"/>
            <a:ext cx="7550366" cy="44768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0166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Funcionamento do algoritmo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Análise Combinatória dos comandos</a:t>
            </a:r>
          </a:p>
          <a:p>
            <a:r>
              <a:rPr lang="pt-BR" dirty="0"/>
              <a:t>Atribuição de soluções</a:t>
            </a:r>
          </a:p>
          <a:p>
            <a:r>
              <a:rPr lang="pt-BR" dirty="0"/>
              <a:t>Geração de Árvores de Decisão</a:t>
            </a:r>
          </a:p>
          <a:p>
            <a:r>
              <a:rPr lang="pt-BR" dirty="0"/>
              <a:t>Classificação de situações</a:t>
            </a:r>
          </a:p>
          <a:p>
            <a:r>
              <a:rPr lang="pt-BR" dirty="0"/>
              <a:t>Otimização Combinatória para melhorar a atribuição de soluções</a:t>
            </a:r>
          </a:p>
          <a:p>
            <a:pPr lvl="1"/>
            <a:r>
              <a:rPr lang="pt-BR" dirty="0"/>
              <a:t>Heurística</a:t>
            </a:r>
          </a:p>
        </p:txBody>
      </p:sp>
    </p:spTree>
    <p:extLst>
      <p:ext uri="{BB962C8B-B14F-4D97-AF65-F5344CB8AC3E}">
        <p14:creationId xmlns:p14="http://schemas.microsoft.com/office/powerpoint/2010/main" val="96526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Resultados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Positivos</a:t>
            </a:r>
          </a:p>
          <a:p>
            <a:pPr lvl="1"/>
            <a:r>
              <a:rPr lang="pt-BR" dirty="0"/>
              <a:t>Ganho de velocidade na tomada de decisões</a:t>
            </a:r>
          </a:p>
          <a:p>
            <a:pPr lvl="1"/>
            <a:r>
              <a:rPr lang="pt-BR" dirty="0"/>
              <a:t>Maior generalização de soluções</a:t>
            </a:r>
          </a:p>
          <a:p>
            <a:pPr lvl="1"/>
            <a:r>
              <a:rPr lang="pt-BR" dirty="0"/>
              <a:t>Diminuição na quantidade de tentativas para obtenção de sucesso</a:t>
            </a:r>
          </a:p>
          <a:p>
            <a:r>
              <a:rPr lang="pt-BR" dirty="0"/>
              <a:t>Negativos</a:t>
            </a:r>
          </a:p>
          <a:p>
            <a:pPr lvl="1"/>
            <a:r>
              <a:rPr lang="pt-BR" dirty="0"/>
              <a:t>Especialização de situações</a:t>
            </a:r>
          </a:p>
          <a:p>
            <a:pPr lvl="1"/>
            <a:r>
              <a:rPr lang="pt-BR" dirty="0"/>
              <a:t>Observação de eventos</a:t>
            </a:r>
          </a:p>
        </p:txBody>
      </p:sp>
    </p:spTree>
    <p:extLst>
      <p:ext uri="{BB962C8B-B14F-4D97-AF65-F5344CB8AC3E}">
        <p14:creationId xmlns:p14="http://schemas.microsoft.com/office/powerpoint/2010/main" val="414902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Obrigado</a:t>
            </a:r>
          </a:p>
        </p:txBody>
      </p:sp>
    </p:spTree>
    <p:extLst>
      <p:ext uri="{BB962C8B-B14F-4D97-AF65-F5344CB8AC3E}">
        <p14:creationId xmlns:p14="http://schemas.microsoft.com/office/powerpoint/2010/main" val="1731362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Motivações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Atribuição eficiente de soluções para problemas </a:t>
            </a:r>
            <a:r>
              <a:rPr lang="pt-BR" dirty="0" err="1"/>
              <a:t>indecidíveis</a:t>
            </a:r>
            <a:endParaRPr lang="pt-BR" dirty="0"/>
          </a:p>
          <a:p>
            <a:r>
              <a:rPr lang="pt-BR" dirty="0"/>
              <a:t>Generalização de soluções</a:t>
            </a:r>
          </a:p>
          <a:p>
            <a:r>
              <a:rPr lang="pt-BR" dirty="0"/>
              <a:t>Velocidade da tomada de decisões</a:t>
            </a:r>
          </a:p>
          <a:p>
            <a:r>
              <a:rPr lang="pt-BR" dirty="0"/>
              <a:t>Imersão em jogos eletrônicos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942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Aprendizado de Máquina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Aprendizado Supervisionado</a:t>
            </a:r>
          </a:p>
          <a:p>
            <a:pPr lvl="1"/>
            <a:r>
              <a:rPr lang="pt-BR" dirty="0"/>
              <a:t>Spam</a:t>
            </a:r>
          </a:p>
          <a:p>
            <a:r>
              <a:rPr lang="pt-BR" dirty="0"/>
              <a:t>Aprendizado Não-supervisionado</a:t>
            </a:r>
          </a:p>
          <a:p>
            <a:pPr lvl="1"/>
            <a:r>
              <a:rPr lang="pt-BR" dirty="0"/>
              <a:t>Organização de mercadorias em supermercados</a:t>
            </a:r>
          </a:p>
          <a:p>
            <a:r>
              <a:rPr lang="pt-BR" dirty="0"/>
              <a:t>Aprendizado por Reforço</a:t>
            </a:r>
          </a:p>
          <a:p>
            <a:pPr lvl="1"/>
            <a:r>
              <a:rPr lang="pt-BR" dirty="0"/>
              <a:t>Futebol de robôs</a:t>
            </a:r>
          </a:p>
        </p:txBody>
      </p:sp>
    </p:spTree>
    <p:extLst>
      <p:ext uri="{BB962C8B-B14F-4D97-AF65-F5344CB8AC3E}">
        <p14:creationId xmlns:p14="http://schemas.microsoft.com/office/powerpoint/2010/main" val="108173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/>
              <a:t>MarioLearn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Objetivo</a:t>
            </a:r>
          </a:p>
          <a:p>
            <a:pPr lvl="1"/>
            <a:r>
              <a:rPr lang="pt-BR" dirty="0"/>
              <a:t>Aplicação de aprendizado de máquina para vencer fases no jogo </a:t>
            </a:r>
            <a:r>
              <a:rPr lang="pt-BR" dirty="0" err="1"/>
              <a:t>Super</a:t>
            </a:r>
            <a:r>
              <a:rPr lang="pt-BR" dirty="0"/>
              <a:t> Mario World</a:t>
            </a:r>
          </a:p>
          <a:p>
            <a:r>
              <a:rPr lang="pt-BR" dirty="0"/>
              <a:t>Materiais</a:t>
            </a:r>
          </a:p>
          <a:p>
            <a:pPr lvl="1"/>
            <a:r>
              <a:rPr lang="pt-BR" dirty="0"/>
              <a:t>Emulador para jogos de </a:t>
            </a:r>
            <a:r>
              <a:rPr lang="pt-BR" dirty="0" err="1"/>
              <a:t>Super</a:t>
            </a:r>
            <a:r>
              <a:rPr lang="pt-BR" dirty="0"/>
              <a:t> Nintendo</a:t>
            </a:r>
          </a:p>
          <a:p>
            <a:pPr lvl="1"/>
            <a:r>
              <a:rPr lang="pt-BR" dirty="0"/>
              <a:t>Jogo </a:t>
            </a:r>
            <a:r>
              <a:rPr lang="pt-BR" dirty="0" err="1"/>
              <a:t>Super</a:t>
            </a:r>
            <a:r>
              <a:rPr lang="pt-BR" dirty="0"/>
              <a:t> Mario World</a:t>
            </a:r>
          </a:p>
          <a:p>
            <a:pPr lvl="1"/>
            <a:r>
              <a:rPr lang="pt-BR" i="1" dirty="0" err="1"/>
              <a:t>Plugin</a:t>
            </a:r>
            <a:r>
              <a:rPr lang="pt-BR" dirty="0"/>
              <a:t> para acesso a endereços de memória do jogo</a:t>
            </a:r>
          </a:p>
          <a:p>
            <a:pPr lvl="1"/>
            <a:r>
              <a:rPr lang="pt-BR" dirty="0"/>
              <a:t>Linguagem de Programação de Script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0312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Funcionamento do Jogo</a:t>
            </a:r>
          </a:p>
        </p:txBody>
      </p:sp>
    </p:spTree>
    <p:extLst>
      <p:ext uri="{BB962C8B-B14F-4D97-AF65-F5344CB8AC3E}">
        <p14:creationId xmlns:p14="http://schemas.microsoft.com/office/powerpoint/2010/main" val="1494459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26901"/>
            </a:gs>
            <a:gs pos="74000">
              <a:srgbClr val="6E8F01"/>
            </a:gs>
            <a:gs pos="83000">
              <a:srgbClr val="9B7829"/>
            </a:gs>
            <a:gs pos="100000">
              <a:srgbClr val="CD9A5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0"/>
          <a:stretch/>
        </p:blipFill>
        <p:spPr>
          <a:xfrm>
            <a:off x="1963614" y="329712"/>
            <a:ext cx="8264771" cy="612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890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Aprendizado Concluído</a:t>
            </a:r>
          </a:p>
        </p:txBody>
      </p:sp>
    </p:spTree>
    <p:extLst>
      <p:ext uri="{BB962C8B-B14F-4D97-AF65-F5344CB8AC3E}">
        <p14:creationId xmlns:p14="http://schemas.microsoft.com/office/powerpoint/2010/main" val="3531325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earn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400" y="-342900"/>
            <a:ext cx="9601200" cy="72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4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Representação Gráfica</a:t>
            </a:r>
          </a:p>
        </p:txBody>
      </p:sp>
    </p:spTree>
    <p:extLst>
      <p:ext uri="{BB962C8B-B14F-4D97-AF65-F5344CB8AC3E}">
        <p14:creationId xmlns:p14="http://schemas.microsoft.com/office/powerpoint/2010/main" val="2585829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179</Words>
  <Application>Microsoft Office PowerPoint</Application>
  <PresentationFormat>Widescreen</PresentationFormat>
  <Paragraphs>47</Paragraphs>
  <Slides>17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Aprendizado de Máquina aplicado a resolução de problemas de decisão</vt:lpstr>
      <vt:lpstr>Motivações</vt:lpstr>
      <vt:lpstr>Aprendizado de Máquina</vt:lpstr>
      <vt:lpstr>MarioLearn</vt:lpstr>
      <vt:lpstr>Funcionamento do Jogo</vt:lpstr>
      <vt:lpstr>Apresentação do PowerPoint</vt:lpstr>
      <vt:lpstr>Aprendizado Concluído</vt:lpstr>
      <vt:lpstr>Apresentação do PowerPoint</vt:lpstr>
      <vt:lpstr>Representação Gráfica</vt:lpstr>
      <vt:lpstr>Apresentação do PowerPoint</vt:lpstr>
      <vt:lpstr>Aprendizado em Processo</vt:lpstr>
      <vt:lpstr>Apresentação do PowerPoint</vt:lpstr>
      <vt:lpstr>Funcionamento do algoritmo</vt:lpstr>
      <vt:lpstr>Árvore de Decisão</vt:lpstr>
      <vt:lpstr>Funcionamento do algoritmo</vt:lpstr>
      <vt:lpstr>Resultados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Aprendizado de Máquina aplicado a resolução de problemas de decisão</dc:title>
  <dc:creator>Danilo</dc:creator>
  <cp:lastModifiedBy>Danilo</cp:lastModifiedBy>
  <cp:revision>47</cp:revision>
  <dcterms:created xsi:type="dcterms:W3CDTF">2016-11-30T00:55:27Z</dcterms:created>
  <dcterms:modified xsi:type="dcterms:W3CDTF">2016-12-09T10:03:10Z</dcterms:modified>
</cp:coreProperties>
</file>